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60" r:id="rId2"/>
    <p:sldId id="262" r:id="rId3"/>
    <p:sldId id="256" r:id="rId4"/>
    <p:sldId id="257" r:id="rId5"/>
    <p:sldId id="258" r:id="rId6"/>
    <p:sldId id="259" r:id="rId7"/>
    <p:sldId id="26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EAA00-2048-496C-B64A-79576C8DAA99}"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768F7-5994-4F65-B101-4441357F03C9}" type="slidenum">
              <a:rPr lang="en-US" smtClean="0"/>
              <a:t>‹#›</a:t>
            </a:fld>
            <a:endParaRPr lang="en-US"/>
          </a:p>
        </p:txBody>
      </p:sp>
    </p:spTree>
    <p:extLst>
      <p:ext uri="{BB962C8B-B14F-4D97-AF65-F5344CB8AC3E}">
        <p14:creationId xmlns:p14="http://schemas.microsoft.com/office/powerpoint/2010/main" val="425831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C528566-BE8B-4FC3-A10E-2FCF6BBFF7C2}" type="datetimeFigureOut">
              <a:rPr lang="en-US"/>
              <a:pPr>
                <a:defRPr/>
              </a:pPr>
              <a:t>9/22/2013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07C0C69-1D7B-4229-85E2-EDCFA70C9EAC}" type="slidenum">
              <a:rPr lang="en-US"/>
              <a:pPr>
                <a:defRPr/>
              </a:pPr>
              <a:t>‹#›</a:t>
            </a:fld>
            <a:endParaRPr lang="en-US"/>
          </a:p>
        </p:txBody>
      </p:sp>
    </p:spTree>
    <p:extLst>
      <p:ext uri="{BB962C8B-B14F-4D97-AF65-F5344CB8AC3E}">
        <p14:creationId xmlns:p14="http://schemas.microsoft.com/office/powerpoint/2010/main" val="66327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9A3CC5A-3737-4F68-A569-3DC2A2239BCC}" type="datetimeFigureOut">
              <a:rPr lang="en-US"/>
              <a:pPr>
                <a:defRPr/>
              </a:pPr>
              <a:t>9/22/2013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E9CD80-6F28-4E4E-A8AE-08148ABEC9ED}" type="slidenum">
              <a:rPr lang="en-US"/>
              <a:pPr>
                <a:defRPr/>
              </a:pPr>
              <a:t>‹#›</a:t>
            </a:fld>
            <a:endParaRPr lang="en-US"/>
          </a:p>
        </p:txBody>
      </p:sp>
    </p:spTree>
    <p:extLst>
      <p:ext uri="{BB962C8B-B14F-4D97-AF65-F5344CB8AC3E}">
        <p14:creationId xmlns:p14="http://schemas.microsoft.com/office/powerpoint/2010/main" val="255290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7EEA5F-D140-435E-A1AB-834A29AB4160}" type="datetimeFigureOut">
              <a:rPr lang="en-US"/>
              <a:pPr>
                <a:defRPr/>
              </a:pPr>
              <a:t>9/22/2013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80E37F-9DC4-43D5-970B-32A8323CDED2}" type="slidenum">
              <a:rPr lang="en-US"/>
              <a:pPr>
                <a:defRPr/>
              </a:pPr>
              <a:t>‹#›</a:t>
            </a:fld>
            <a:endParaRPr lang="en-US"/>
          </a:p>
        </p:txBody>
      </p:sp>
    </p:spTree>
    <p:extLst>
      <p:ext uri="{BB962C8B-B14F-4D97-AF65-F5344CB8AC3E}">
        <p14:creationId xmlns:p14="http://schemas.microsoft.com/office/powerpoint/2010/main" val="113548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8C1155-EF45-4134-A065-44F5E33BF401}" type="datetimeFigureOut">
              <a:rPr lang="en-US"/>
              <a:pPr>
                <a:defRPr/>
              </a:pPr>
              <a:t>9/22/2013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2A54F99-0825-4DA4-96AF-79C8DC454DEC}" type="slidenum">
              <a:rPr lang="en-US"/>
              <a:pPr>
                <a:defRPr/>
              </a:pPr>
              <a:t>‹#›</a:t>
            </a:fld>
            <a:endParaRPr lang="en-US"/>
          </a:p>
        </p:txBody>
      </p:sp>
    </p:spTree>
    <p:extLst>
      <p:ext uri="{BB962C8B-B14F-4D97-AF65-F5344CB8AC3E}">
        <p14:creationId xmlns:p14="http://schemas.microsoft.com/office/powerpoint/2010/main" val="101919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8F5FD0-BD2A-4DE8-A73D-E865C654F0AD}" type="datetimeFigureOut">
              <a:rPr lang="en-US"/>
              <a:pPr>
                <a:defRPr/>
              </a:pPr>
              <a:t>9/22/2013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040993-C1C0-4270-B608-5ED8963C241B}" type="slidenum">
              <a:rPr lang="en-US"/>
              <a:pPr>
                <a:defRPr/>
              </a:pPr>
              <a:t>‹#›</a:t>
            </a:fld>
            <a:endParaRPr lang="en-US"/>
          </a:p>
        </p:txBody>
      </p:sp>
    </p:spTree>
    <p:extLst>
      <p:ext uri="{BB962C8B-B14F-4D97-AF65-F5344CB8AC3E}">
        <p14:creationId xmlns:p14="http://schemas.microsoft.com/office/powerpoint/2010/main" val="149897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229299F-7FEA-47F9-BC6F-013FA3771FF5}" type="datetimeFigureOut">
              <a:rPr lang="en-US"/>
              <a:pPr>
                <a:defRPr/>
              </a:pPr>
              <a:t>9/22/2013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0D43D47-6D9A-48BB-837B-E2CAD80D9321}" type="slidenum">
              <a:rPr lang="en-US"/>
              <a:pPr>
                <a:defRPr/>
              </a:pPr>
              <a:t>‹#›</a:t>
            </a:fld>
            <a:endParaRPr lang="en-US"/>
          </a:p>
        </p:txBody>
      </p:sp>
    </p:spTree>
    <p:extLst>
      <p:ext uri="{BB962C8B-B14F-4D97-AF65-F5344CB8AC3E}">
        <p14:creationId xmlns:p14="http://schemas.microsoft.com/office/powerpoint/2010/main" val="34358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8DDF9E9-D2E2-43E5-A72F-61F996800E58}" type="datetimeFigureOut">
              <a:rPr lang="en-US"/>
              <a:pPr>
                <a:defRPr/>
              </a:pPr>
              <a:t>9/22/2013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037E0DA-A0D7-4276-98FB-E4364A4002D0}" type="slidenum">
              <a:rPr lang="en-US"/>
              <a:pPr>
                <a:defRPr/>
              </a:pPr>
              <a:t>‹#›</a:t>
            </a:fld>
            <a:endParaRPr lang="en-US"/>
          </a:p>
        </p:txBody>
      </p:sp>
    </p:spTree>
    <p:extLst>
      <p:ext uri="{BB962C8B-B14F-4D97-AF65-F5344CB8AC3E}">
        <p14:creationId xmlns:p14="http://schemas.microsoft.com/office/powerpoint/2010/main" val="259573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72F45C8-DA9A-4A3A-8813-C8B3758D98F0}" type="datetimeFigureOut">
              <a:rPr lang="en-US"/>
              <a:pPr>
                <a:defRPr/>
              </a:pPr>
              <a:t>9/22/2013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602BB10-4DC5-481A-86CA-EC29405D4DEA}" type="slidenum">
              <a:rPr lang="en-US"/>
              <a:pPr>
                <a:defRPr/>
              </a:pPr>
              <a:t>‹#›</a:t>
            </a:fld>
            <a:endParaRPr lang="en-US"/>
          </a:p>
        </p:txBody>
      </p:sp>
    </p:spTree>
    <p:extLst>
      <p:ext uri="{BB962C8B-B14F-4D97-AF65-F5344CB8AC3E}">
        <p14:creationId xmlns:p14="http://schemas.microsoft.com/office/powerpoint/2010/main" val="165225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B2DC5F9-069B-4EF8-B702-E9356631B7D1}" type="datetimeFigureOut">
              <a:rPr lang="en-US"/>
              <a:pPr>
                <a:defRPr/>
              </a:pPr>
              <a:t>9/22/2013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7FEE822-D6D5-4002-9B72-4B06F3490782}" type="slidenum">
              <a:rPr lang="en-US"/>
              <a:pPr>
                <a:defRPr/>
              </a:pPr>
              <a:t>‹#›</a:t>
            </a:fld>
            <a:endParaRPr lang="en-US"/>
          </a:p>
        </p:txBody>
      </p:sp>
    </p:spTree>
    <p:extLst>
      <p:ext uri="{BB962C8B-B14F-4D97-AF65-F5344CB8AC3E}">
        <p14:creationId xmlns:p14="http://schemas.microsoft.com/office/powerpoint/2010/main" val="28281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10D3FB5-EC65-4704-8FAD-5B544C9734B6}" type="datetimeFigureOut">
              <a:rPr lang="en-US"/>
              <a:pPr>
                <a:defRPr/>
              </a:pPr>
              <a:t>9/22/2013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A9E2DBB-C9B7-4B4E-B129-EBFB3353429A}" type="slidenum">
              <a:rPr lang="en-US"/>
              <a:pPr>
                <a:defRPr/>
              </a:pPr>
              <a:t>‹#›</a:t>
            </a:fld>
            <a:endParaRPr lang="en-US"/>
          </a:p>
        </p:txBody>
      </p:sp>
    </p:spTree>
    <p:extLst>
      <p:ext uri="{BB962C8B-B14F-4D97-AF65-F5344CB8AC3E}">
        <p14:creationId xmlns:p14="http://schemas.microsoft.com/office/powerpoint/2010/main" val="8774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2792CDB-5161-4515-B895-AFE255EA1620}" type="datetimeFigureOut">
              <a:rPr lang="en-US"/>
              <a:pPr>
                <a:defRPr/>
              </a:pPr>
              <a:t>9/22/2013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FFEF9A7-9FF0-461A-9729-03B1A1909169}" type="slidenum">
              <a:rPr lang="en-US"/>
              <a:pPr>
                <a:defRPr/>
              </a:pPr>
              <a:t>‹#›</a:t>
            </a:fld>
            <a:endParaRPr lang="en-US"/>
          </a:p>
        </p:txBody>
      </p:sp>
    </p:spTree>
    <p:extLst>
      <p:ext uri="{BB962C8B-B14F-4D97-AF65-F5344CB8AC3E}">
        <p14:creationId xmlns:p14="http://schemas.microsoft.com/office/powerpoint/2010/main" val="63637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9E14694F-9F3A-449B-B5A7-A4E7C2B2C8E2}" type="datetimeFigureOut">
              <a:rPr lang="en-US"/>
              <a:pPr>
                <a:defRPr/>
              </a:pPr>
              <a:t>9/22/2013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36966C63-C84F-491D-B223-F51834223CE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dirty="0" smtClean="0"/>
              <a:t>Today’s Questions</a:t>
            </a:r>
          </a:p>
        </p:txBody>
      </p:sp>
      <p:sp>
        <p:nvSpPr>
          <p:cNvPr id="3075" name="Content Placeholder 2"/>
          <p:cNvSpPr>
            <a:spLocks noGrp="1"/>
          </p:cNvSpPr>
          <p:nvPr>
            <p:ph idx="1"/>
          </p:nvPr>
        </p:nvSpPr>
        <p:spPr/>
        <p:txBody>
          <a:bodyPr/>
          <a:lstStyle/>
          <a:p>
            <a:pPr marL="914400" indent="-914400" eaLnBrk="1" hangingPunct="1">
              <a:buSzPct val="100000"/>
              <a:buFont typeface="Wingdings 2" pitchFamily="18" charset="2"/>
              <a:buNone/>
            </a:pPr>
            <a:r>
              <a:rPr lang="en-US" altLang="en-US" sz="4800" b="1" smtClean="0">
                <a:solidFill>
                  <a:srgbClr val="FF0000"/>
                </a:solidFill>
              </a:rPr>
              <a:t>	Fill in your planner</a:t>
            </a:r>
          </a:p>
          <a:p>
            <a:pPr marL="914400" indent="-914400" eaLnBrk="1" hangingPunct="1">
              <a:buSzPct val="100000"/>
              <a:buFont typeface="Lucida Sans" pitchFamily="34" charset="0"/>
              <a:buAutoNum type="arabicPeriod"/>
            </a:pPr>
            <a:r>
              <a:rPr lang="en-US" altLang="en-US" sz="4800" b="1" smtClean="0">
                <a:solidFill>
                  <a:srgbClr val="FF0000"/>
                </a:solidFill>
              </a:rPr>
              <a:t>Why was each colonial region founded?</a:t>
            </a:r>
            <a:endParaRPr lang="en-US" altLang="en-US" sz="4400" b="1"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0"/>
            <a:ext cx="8229600" cy="1341438"/>
          </a:xfrm>
        </p:spPr>
        <p:txBody>
          <a:bodyPr>
            <a:noAutofit/>
          </a:bodyPr>
          <a:lstStyle/>
          <a:p>
            <a:pPr eaLnBrk="1" fontAlgn="auto" hangingPunct="1">
              <a:spcAft>
                <a:spcPts val="0"/>
              </a:spcAft>
              <a:defRPr/>
            </a:pPr>
            <a:r>
              <a:rPr lang="en-US" sz="8000" dirty="0" smtClean="0">
                <a:latin typeface="+mn-lt"/>
              </a:rPr>
              <a:t>Vocabulary</a:t>
            </a:r>
          </a:p>
        </p:txBody>
      </p:sp>
      <p:sp>
        <p:nvSpPr>
          <p:cNvPr id="7" name="Content Placeholder 6"/>
          <p:cNvSpPr>
            <a:spLocks noGrp="1"/>
          </p:cNvSpPr>
          <p:nvPr>
            <p:ph sz="half" idx="1"/>
          </p:nvPr>
        </p:nvSpPr>
        <p:spPr>
          <a:xfrm>
            <a:off x="152400" y="1371600"/>
            <a:ext cx="8991600" cy="914400"/>
          </a:xfrm>
        </p:spPr>
        <p:txBody>
          <a:bodyPr rtlCol="0">
            <a:normAutofit/>
          </a:bodyPr>
          <a:lstStyle/>
          <a:p>
            <a:pPr marL="514350" indent="-514350" eaLnBrk="1" fontAlgn="auto" hangingPunct="1">
              <a:spcAft>
                <a:spcPts val="0"/>
              </a:spcAft>
              <a:buClr>
                <a:schemeClr val="tx1">
                  <a:shade val="95000"/>
                </a:schemeClr>
              </a:buClr>
              <a:buSzPct val="100000"/>
              <a:buFont typeface="+mj-lt"/>
              <a:buAutoNum type="arabicPeriod" startAt="40"/>
              <a:defRPr/>
            </a:pPr>
            <a:r>
              <a:rPr lang="en-US" dirty="0" smtClean="0"/>
              <a:t>cash crops – a </a:t>
            </a:r>
            <a:r>
              <a:rPr lang="en-US" i="1" dirty="0" smtClean="0"/>
              <a:t>crop grown to be sold for money; not to be eaten</a:t>
            </a:r>
            <a:r>
              <a:rPr lang="en-US" dirty="0" smtClean="0"/>
              <a:t>.  Prime examples are tobacco, cotton, and indigo</a:t>
            </a:r>
          </a:p>
        </p:txBody>
      </p:sp>
      <p:sp>
        <p:nvSpPr>
          <p:cNvPr id="8" name="Content Placeholder 7"/>
          <p:cNvSpPr>
            <a:spLocks noGrp="1"/>
          </p:cNvSpPr>
          <p:nvPr>
            <p:ph sz="half" idx="2"/>
          </p:nvPr>
        </p:nvSpPr>
        <p:spPr>
          <a:xfrm>
            <a:off x="152400" y="3505200"/>
            <a:ext cx="8686800" cy="990600"/>
          </a:xfrm>
        </p:spPr>
        <p:txBody>
          <a:bodyPr rtlCol="0">
            <a:normAutofit/>
          </a:bodyPr>
          <a:lstStyle/>
          <a:p>
            <a:pPr marL="514350" indent="-514350" eaLnBrk="1" fontAlgn="auto" hangingPunct="1">
              <a:spcAft>
                <a:spcPts val="0"/>
              </a:spcAft>
              <a:buClr>
                <a:schemeClr val="tx1">
                  <a:shade val="95000"/>
                </a:schemeClr>
              </a:buClr>
              <a:buSzPct val="100000"/>
              <a:buFont typeface="+mj-lt"/>
              <a:buAutoNum type="arabicPeriod" startAt="41"/>
              <a:defRPr/>
            </a:pPr>
            <a:r>
              <a:rPr lang="en-US" dirty="0" smtClean="0"/>
              <a:t>subsistence farming – </a:t>
            </a:r>
            <a:r>
              <a:rPr lang="en-US" i="1" dirty="0" smtClean="0"/>
              <a:t>producing just enough food for the family</a:t>
            </a:r>
            <a:r>
              <a:rPr lang="en-US" dirty="0" smtClean="0"/>
              <a:t> and a little extra to trade in town</a:t>
            </a:r>
          </a:p>
        </p:txBody>
      </p:sp>
      <p:pic>
        <p:nvPicPr>
          <p:cNvPr id="4101" name="Picture 2" descr="cash_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14303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Co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133600"/>
            <a:ext cx="19748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TOBAC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3600"/>
            <a:ext cx="8667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orn104-0431_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343400"/>
            <a:ext cx="9556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B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267200"/>
            <a:ext cx="19113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peppers and eggpla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267200"/>
            <a:ext cx="9429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 to="" calcmode="lin" valueType="num">
                                      <p:cBhvr>
                                        <p:cTn id="10" dur="1" fill="hold"/>
                                        <p:tgtEl>
                                          <p:spTgt spid="410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 to="" calcmode="lin" valueType="num">
                                      <p:cBhvr>
                                        <p:cTn id="13" dur="1" fill="hold"/>
                                        <p:tgtEl>
                                          <p:spTgt spid="410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3"/>
                                        </p:tgtEl>
                                        <p:attrNameLst>
                                          <p:attrName>style.visibility</p:attrName>
                                        </p:attrNameLst>
                                      </p:cBhvr>
                                      <p:to>
                                        <p:strVal val="visible"/>
                                      </p:to>
                                    </p:set>
                                    <p:anim to="" calcmode="lin" valueType="num">
                                      <p:cBhvr>
                                        <p:cTn id="16" dur="1" fill="hold"/>
                                        <p:tgtEl>
                                          <p:spTgt spid="4103"/>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to="" calcmode="lin" valueType="num">
                                      <p:cBhvr>
                                        <p:cTn id="21" dur="1" fill="hold"/>
                                        <p:tgtEl>
                                          <p:spTgt spid="8">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anim to="" calcmode="lin" valueType="num">
                                      <p:cBhvr>
                                        <p:cTn id="24" dur="1" fill="hold"/>
                                        <p:tgtEl>
                                          <p:spTgt spid="410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105"/>
                                        </p:tgtEl>
                                        <p:attrNameLst>
                                          <p:attrName>style.visibility</p:attrName>
                                        </p:attrNameLst>
                                      </p:cBhvr>
                                      <p:to>
                                        <p:strVal val="visible"/>
                                      </p:to>
                                    </p:set>
                                    <p:anim to="" calcmode="lin" valueType="num">
                                      <p:cBhvr>
                                        <p:cTn id="27" dur="1" fill="hold"/>
                                        <p:tgtEl>
                                          <p:spTgt spid="4105"/>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4106"/>
                                        </p:tgtEl>
                                        <p:attrNameLst>
                                          <p:attrName>style.visibility</p:attrName>
                                        </p:attrNameLst>
                                      </p:cBhvr>
                                      <p:to>
                                        <p:strVal val="visible"/>
                                      </p:to>
                                    </p:set>
                                    <p:anim to="" calcmode="lin" valueType="num">
                                      <p:cBhvr>
                                        <p:cTn id="30" dur="1" fill="hold"/>
                                        <p:tgtEl>
                                          <p:spTgt spid="4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fontAlgn="auto" hangingPunct="1">
              <a:spcAft>
                <a:spcPts val="0"/>
              </a:spcAft>
              <a:defRPr/>
            </a:pPr>
            <a:r>
              <a:rPr lang="en-US" smtClean="0"/>
              <a:t>The 13 Colonies</a:t>
            </a:r>
          </a:p>
        </p:txBody>
      </p:sp>
      <p:sp>
        <p:nvSpPr>
          <p:cNvPr id="5123" name="Subtitle 2"/>
          <p:cNvSpPr>
            <a:spLocks noGrp="1"/>
          </p:cNvSpPr>
          <p:nvPr>
            <p:ph type="subTitle" idx="1"/>
          </p:nvPr>
        </p:nvSpPr>
        <p:spPr>
          <a:xfrm>
            <a:off x="1371600" y="3332163"/>
            <a:ext cx="6400800" cy="1752600"/>
          </a:xfrm>
        </p:spPr>
        <p:txBody>
          <a:bodyPr/>
          <a:lstStyle/>
          <a:p>
            <a:pPr eaLnBrk="1" hangingPunct="1">
              <a:buFont typeface="Arial" charset="0"/>
              <a:buNone/>
            </a:pPr>
            <a:r>
              <a:rPr lang="en-US" altLang="en-US" smtClean="0"/>
              <a:t>The 3 colonial regions &amp;</a:t>
            </a:r>
          </a:p>
          <a:p>
            <a:pPr eaLnBrk="1" hangingPunct="1">
              <a:buFont typeface="Arial" charset="0"/>
              <a:buNone/>
            </a:pPr>
            <a:r>
              <a:rPr lang="en-US" altLang="en-US" smtClean="0"/>
              <a:t>why they were founded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classwell.com/mcd_xhtml_ebooks/2005_creating_am/images/mcd_ca03_0618376909_p110_f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501650"/>
            <a:ext cx="5410200" cy="5364163"/>
          </a:xfrm>
          <a:noFill/>
        </p:spPr>
      </p:pic>
      <p:sp>
        <p:nvSpPr>
          <p:cNvPr id="5" name="Content Placeholder 4"/>
          <p:cNvSpPr>
            <a:spLocks noGrp="1"/>
          </p:cNvSpPr>
          <p:nvPr>
            <p:ph sz="half" idx="2"/>
          </p:nvPr>
        </p:nvSpPr>
        <p:spPr>
          <a:xfrm>
            <a:off x="4876800" y="0"/>
            <a:ext cx="4267200" cy="6858000"/>
          </a:xfrm>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sz="2300" dirty="0" smtClean="0"/>
              <a:t>Between about 1630 and 1640, a religious group called the </a:t>
            </a:r>
            <a:r>
              <a:rPr lang="en-US" sz="2300" b="1" u="sng" dirty="0" smtClean="0"/>
              <a:t>Puritans </a:t>
            </a:r>
            <a:r>
              <a:rPr lang="en-US" sz="2300" dirty="0" smtClean="0"/>
              <a:t>left England to escape bad treatment by King James I. Unlike the Separatists, who wanted to break away from the Church of England, the Puritans wanted to reform, or "purify," its practices. By the thousands, Puritan families left for the Americas. Their leaving is known as the </a:t>
            </a:r>
            <a:r>
              <a:rPr lang="en-US" sz="2300" b="1" dirty="0" smtClean="0"/>
              <a:t>Great Migration.</a:t>
            </a:r>
            <a:r>
              <a:rPr lang="en-US" sz="2300" dirty="0" smtClean="0"/>
              <a:t> Many thousands of Puritans left their homeland to found new settlements around the world. Of these settlers, about 20,000 crossed the Atlantic Ocean to New England.</a:t>
            </a:r>
            <a:br>
              <a:rPr lang="en-US" sz="2300" dirty="0" smtClean="0"/>
            </a:br>
            <a:endParaRPr lang="en-US" sz="2300" dirty="0" smtClean="0"/>
          </a:p>
        </p:txBody>
      </p:sp>
      <p:sp>
        <p:nvSpPr>
          <p:cNvPr id="3" name="TextBox 2"/>
          <p:cNvSpPr txBox="1"/>
          <p:nvPr/>
        </p:nvSpPr>
        <p:spPr>
          <a:xfrm>
            <a:off x="0" y="5943600"/>
            <a:ext cx="5410200" cy="954107"/>
          </a:xfrm>
          <a:prstGeom prst="rect">
            <a:avLst/>
          </a:prstGeom>
          <a:noFill/>
        </p:spPr>
        <p:txBody>
          <a:bodyPr wrap="square" rtlCol="0">
            <a:spAutoFit/>
          </a:bodyPr>
          <a:lstStyle/>
          <a:p>
            <a:pPr algn="ctr"/>
            <a:r>
              <a:rPr lang="en-US" sz="2800" dirty="0" smtClean="0"/>
              <a:t>Page 94 – “The Puritans Come to Massachusetts Bay”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0"/>
            <a:ext cx="7772400" cy="4552950"/>
          </a:xfrm>
          <a:noFill/>
        </p:spPr>
      </p:pic>
      <p:sp>
        <p:nvSpPr>
          <p:cNvPr id="4" name="Content Placeholder 3"/>
          <p:cNvSpPr>
            <a:spLocks noGrp="1"/>
          </p:cNvSpPr>
          <p:nvPr>
            <p:ph sz="half" idx="2"/>
          </p:nvPr>
        </p:nvSpPr>
        <p:spPr>
          <a:xfrm>
            <a:off x="0" y="4495800"/>
            <a:ext cx="9144000" cy="23622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   Religious freedom attracted many groups, including Protestants, Catholics, Quakers, and Jews. The Hudson and Delaware rivers supported shipping and commerce. The river valleys had rich soil and mild winters. These conditions were favorable for farming and raising livestock.</a:t>
            </a:r>
          </a:p>
        </p:txBody>
      </p:sp>
      <p:sp>
        <p:nvSpPr>
          <p:cNvPr id="3" name="TextBox 2"/>
          <p:cNvSpPr txBox="1"/>
          <p:nvPr/>
        </p:nvSpPr>
        <p:spPr>
          <a:xfrm>
            <a:off x="2209800" y="6324600"/>
            <a:ext cx="6858000" cy="369332"/>
          </a:xfrm>
          <a:prstGeom prst="rect">
            <a:avLst/>
          </a:prstGeom>
          <a:noFill/>
        </p:spPr>
        <p:txBody>
          <a:bodyPr wrap="square" rtlCol="0">
            <a:spAutoFit/>
          </a:bodyPr>
          <a:lstStyle/>
          <a:p>
            <a:pPr algn="r"/>
            <a:r>
              <a:rPr lang="en-US" dirty="0" smtClean="0"/>
              <a:t>Page 100 – “The Middle Colonies”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classwell.com/mcd_xhtml_ebooks/2005_creating_am/images/mcd_ca03_0618376909_p120_f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7239000" cy="4462463"/>
          </a:xfrm>
          <a:noFill/>
        </p:spPr>
      </p:pic>
      <p:sp>
        <p:nvSpPr>
          <p:cNvPr id="4" name="Content Placeholder 3"/>
          <p:cNvSpPr>
            <a:spLocks noGrp="1"/>
          </p:cNvSpPr>
          <p:nvPr>
            <p:ph sz="half" idx="2"/>
          </p:nvPr>
        </p:nvSpPr>
        <p:spPr>
          <a:xfrm>
            <a:off x="0" y="4419600"/>
            <a:ext cx="9144000" cy="2438400"/>
          </a:xfrm>
        </p:spPr>
        <p:txBody>
          <a:bodyPr rtlCol="0">
            <a:normAutofit lnSpcReduction="10000"/>
          </a:bodyPr>
          <a:lstStyle/>
          <a:p>
            <a:pPr marL="548640" indent="-411480" eaLnBrk="1" fontAlgn="auto" hangingPunct="1">
              <a:spcAft>
                <a:spcPts val="0"/>
              </a:spcAft>
              <a:buClr>
                <a:schemeClr val="tx1">
                  <a:shade val="95000"/>
                </a:schemeClr>
              </a:buClr>
              <a:buFont typeface="Arial" pitchFamily="34" charset="0"/>
              <a:buChar char="•"/>
              <a:defRPr/>
            </a:pPr>
            <a:r>
              <a:rPr lang="en-US" dirty="0" smtClean="0"/>
              <a:t>The new Southern Colonies were Maryland, the Carolinas, and Georgia. The Appalachian Mountains bordered parts of these colonies in the west. In the east, the colonies bordered the Atlantic Ocean. The soil and climate of this region were suitable for warm-weather crops such as tobacco, rice, and indigo.</a:t>
            </a:r>
          </a:p>
        </p:txBody>
      </p:sp>
      <p:sp>
        <p:nvSpPr>
          <p:cNvPr id="5" name="SMARTInkAnnotation0"/>
          <p:cNvSpPr/>
          <p:nvPr/>
        </p:nvSpPr>
        <p:spPr>
          <a:xfrm>
            <a:off x="5645150" y="2333625"/>
            <a:ext cx="14288" cy="12700"/>
          </a:xfrm>
          <a:custGeom>
            <a:avLst/>
            <a:gdLst/>
            <a:ahLst/>
            <a:cxnLst/>
            <a:rect l="0" t="0" r="0" b="0"/>
            <a:pathLst>
              <a:path w="13069" h="13069">
                <a:moveTo>
                  <a:pt x="13068" y="0"/>
                </a:moveTo>
                <a:lnTo>
                  <a:pt x="9600" y="0"/>
                </a:lnTo>
                <a:lnTo>
                  <a:pt x="8578" y="726"/>
                </a:lnTo>
                <a:lnTo>
                  <a:pt x="7896" y="1936"/>
                </a:lnTo>
                <a:lnTo>
                  <a:pt x="6803" y="5626"/>
                </a:lnTo>
                <a:lnTo>
                  <a:pt x="5988" y="5929"/>
                </a:lnTo>
                <a:lnTo>
                  <a:pt x="4718" y="6131"/>
                </a:lnTo>
                <a:lnTo>
                  <a:pt x="3145" y="6265"/>
                </a:lnTo>
                <a:lnTo>
                  <a:pt x="2097" y="7081"/>
                </a:lnTo>
                <a:lnTo>
                  <a:pt x="1398" y="8351"/>
                </a:lnTo>
                <a:lnTo>
                  <a:pt x="0" y="13068"/>
                </a:lnTo>
              </a:path>
            </a:pathLst>
          </a:custGeom>
          <a:ln w="3556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5711825" y="1620838"/>
            <a:ext cx="1588" cy="0"/>
          </a:xfrm>
          <a:custGeom>
            <a:avLst/>
            <a:gdLst/>
            <a:ahLst/>
            <a:cxnLst/>
            <a:rect l="0" t="0" r="0" b="0"/>
            <a:pathLst>
              <a:path w="1937" h="1">
                <a:moveTo>
                  <a:pt x="0" y="0"/>
                </a:moveTo>
                <a:lnTo>
                  <a:pt x="1936" y="0"/>
                </a:lnTo>
                <a:close/>
              </a:path>
            </a:pathLst>
          </a:custGeom>
          <a:ln w="355600" cap="flat" cmpd="sng" algn="ctr">
            <a:solidFill>
              <a:srgbClr val="00FF00">
                <a:alpha val="5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SMARTInkAnnotation3"/>
          <p:cNvSpPr/>
          <p:nvPr/>
        </p:nvSpPr>
        <p:spPr>
          <a:xfrm>
            <a:off x="5632450" y="1608138"/>
            <a:ext cx="33338" cy="19050"/>
          </a:xfrm>
          <a:custGeom>
            <a:avLst/>
            <a:gdLst/>
            <a:ahLst/>
            <a:cxnLst/>
            <a:rect l="0" t="0" r="0" b="0"/>
            <a:pathLst>
              <a:path w="32671" h="19603">
                <a:moveTo>
                  <a:pt x="32670" y="0"/>
                </a:moveTo>
                <a:lnTo>
                  <a:pt x="20780" y="0"/>
                </a:lnTo>
                <a:lnTo>
                  <a:pt x="18935" y="726"/>
                </a:lnTo>
                <a:lnTo>
                  <a:pt x="16254" y="1936"/>
                </a:lnTo>
                <a:lnTo>
                  <a:pt x="13014" y="3469"/>
                </a:lnTo>
                <a:lnTo>
                  <a:pt x="10128" y="5943"/>
                </a:lnTo>
                <a:lnTo>
                  <a:pt x="7478" y="9044"/>
                </a:lnTo>
                <a:lnTo>
                  <a:pt x="0" y="19602"/>
                </a:lnTo>
              </a:path>
            </a:pathLst>
          </a:custGeom>
          <a:ln w="3556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extBox 1"/>
          <p:cNvSpPr txBox="1"/>
          <p:nvPr/>
        </p:nvSpPr>
        <p:spPr>
          <a:xfrm>
            <a:off x="7239000" y="1007626"/>
            <a:ext cx="1917700" cy="923330"/>
          </a:xfrm>
          <a:prstGeom prst="rect">
            <a:avLst/>
          </a:prstGeom>
          <a:noFill/>
        </p:spPr>
        <p:txBody>
          <a:bodyPr wrap="square" rtlCol="0">
            <a:spAutoFit/>
          </a:bodyPr>
          <a:lstStyle/>
          <a:p>
            <a:pPr algn="r"/>
            <a:r>
              <a:rPr lang="en-US" dirty="0" smtClean="0"/>
              <a:t>Page 102 – </a:t>
            </a:r>
          </a:p>
          <a:p>
            <a:pPr algn="r"/>
            <a:r>
              <a:rPr lang="en-US" dirty="0" smtClean="0"/>
              <a:t>“The Southern Colonies”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9" descr="13 colonies by region.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48475"/>
          </a:xfrm>
        </p:spPr>
      </p:pic>
      <p:sp>
        <p:nvSpPr>
          <p:cNvPr id="2" name="Title 1"/>
          <p:cNvSpPr>
            <a:spLocks noGrp="1"/>
          </p:cNvSpPr>
          <p:nvPr>
            <p:ph type="title"/>
          </p:nvPr>
        </p:nvSpPr>
        <p:spPr>
          <a:xfrm>
            <a:off x="1219200" y="228600"/>
            <a:ext cx="2667000" cy="838200"/>
          </a:xfrm>
        </p:spPr>
        <p:txBody>
          <a:bodyPr>
            <a:noAutofit/>
          </a:bodyPr>
          <a:lstStyle/>
          <a:p>
            <a:pPr eaLnBrk="1" fontAlgn="auto" hangingPunct="1">
              <a:spcAft>
                <a:spcPts val="0"/>
              </a:spcAft>
              <a:defRPr/>
            </a:pPr>
            <a:r>
              <a:rPr lang="en-US" sz="3200" dirty="0" smtClean="0">
                <a:solidFill>
                  <a:schemeClr val="accent6">
                    <a:lumMod val="75000"/>
                  </a:schemeClr>
                </a:solidFill>
              </a:rPr>
              <a:t>Page </a:t>
            </a:r>
            <a:r>
              <a:rPr lang="en-US" sz="3200" dirty="0" smtClean="0">
                <a:solidFill>
                  <a:schemeClr val="accent6">
                    <a:lumMod val="75000"/>
                  </a:schemeClr>
                </a:solidFill>
              </a:rPr>
              <a:t>37 in </a:t>
            </a:r>
            <a:r>
              <a:rPr lang="en-US" sz="3200" dirty="0" smtClean="0">
                <a:solidFill>
                  <a:schemeClr val="accent6">
                    <a:lumMod val="75000"/>
                  </a:schemeClr>
                </a:solidFill>
              </a:rPr>
              <a:t>comp book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1555</TotalTime>
  <Words>248</Words>
  <Application>Microsoft Office PowerPoint</Application>
  <PresentationFormat>On-screen Show (4:3)</PresentationFormat>
  <Paragraphs>17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Lucida Sans</vt:lpstr>
      <vt:lpstr>Book Antiqua</vt:lpstr>
      <vt:lpstr>Wingdings 2</vt:lpstr>
      <vt:lpstr>Wingdings</vt:lpstr>
      <vt:lpstr>Wingdings 3</vt:lpstr>
      <vt:lpstr>Calibri</vt:lpstr>
      <vt:lpstr>Apex</vt:lpstr>
      <vt:lpstr>Today’s Questions</vt:lpstr>
      <vt:lpstr>Vocabulary</vt:lpstr>
      <vt:lpstr>The 13 Colonies</vt:lpstr>
      <vt:lpstr>PowerPoint Presentation</vt:lpstr>
      <vt:lpstr>PowerPoint Presentation</vt:lpstr>
      <vt:lpstr>PowerPoint Presentation</vt:lpstr>
      <vt:lpstr>Page 37 in comp book</vt:lpstr>
    </vt:vector>
  </TitlesOfParts>
  <Company>Deer Valley 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these on page 36  (left side):</dc:title>
  <dc:creator>Allan Culp</dc:creator>
  <cp:lastModifiedBy>Allan Culp</cp:lastModifiedBy>
  <cp:revision>11</cp:revision>
  <dcterms:created xsi:type="dcterms:W3CDTF">2010-09-23T16:29:14Z</dcterms:created>
  <dcterms:modified xsi:type="dcterms:W3CDTF">2013-09-23T08:08:00Z</dcterms:modified>
</cp:coreProperties>
</file>